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2"/>
  </p:notesMasterIdLst>
  <p:sldIdLst>
    <p:sldId id="265" r:id="rId2"/>
    <p:sldId id="266" r:id="rId3"/>
    <p:sldId id="275" r:id="rId4"/>
    <p:sldId id="267" r:id="rId5"/>
    <p:sldId id="268" r:id="rId6"/>
    <p:sldId id="269" r:id="rId7"/>
    <p:sldId id="280" r:id="rId8"/>
    <p:sldId id="278" r:id="rId9"/>
    <p:sldId id="279" r:id="rId10"/>
    <p:sldId id="282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8" autoAdjust="0"/>
    <p:restoredTop sz="86372" autoAdjust="0"/>
  </p:normalViewPr>
  <p:slideViewPr>
    <p:cSldViewPr>
      <p:cViewPr varScale="1">
        <p:scale>
          <a:sx n="63" d="100"/>
          <a:sy n="63" d="100"/>
        </p:scale>
        <p:origin x="-13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3196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6F32C-3AAC-41AE-B977-E65AA8ED5067}" type="datetimeFigureOut">
              <a:rPr lang="tr-TR" smtClean="0"/>
              <a:pPr/>
              <a:t>31.3.2016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52228-B6A8-43AA-8BF1-E6466EF5FC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0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52228-B6A8-43AA-8BF1-E6466EF5FCE9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5409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31.3.2016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31.3.2016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31.3.2016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31.3.2016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31.3.2016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31.3.2016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31.3.2016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31.3.2016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31.3.2016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31.3.2016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31.3.2016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31.3.2016</a:t>
            </a:fld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İNTERNET KULLANIMINDA DİKKAT EDİLMESİ GEREKENLER NELERDİR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844824"/>
            <a:ext cx="7992888" cy="4752528"/>
          </a:xfrm>
        </p:spPr>
        <p:txBody>
          <a:bodyPr>
            <a:normAutofit/>
          </a:bodyPr>
          <a:lstStyle/>
          <a:p>
            <a:r>
              <a:rPr lang="tr-TR" dirty="0"/>
              <a:t>1.  En az çocuğunuzu koruyacak kadar İnternet kullanmayı öğrenin.</a:t>
            </a:r>
          </a:p>
          <a:p>
            <a:r>
              <a:rPr lang="tr-TR" dirty="0"/>
              <a:t>2.  İnternet kullanımında yasaklayıcı değil, zaman açısından sınırlayıcı olun.</a:t>
            </a:r>
          </a:p>
          <a:p>
            <a:r>
              <a:rPr lang="tr-TR" dirty="0"/>
              <a:t>3.  İnternetin derslerini aksatmasına izin vermeyin.</a:t>
            </a:r>
          </a:p>
          <a:p>
            <a:r>
              <a:rPr lang="tr-TR" dirty="0"/>
              <a:t>4.  Diğer sosyal aktivitelere katılımını özendirin.</a:t>
            </a:r>
          </a:p>
          <a:p>
            <a:r>
              <a:rPr lang="tr-TR" dirty="0"/>
              <a:t>5.  İnternet sebebiyle sorumluluklarını yerine getirmemesine fırsat vermeyin.</a:t>
            </a:r>
          </a:p>
          <a:p>
            <a:endParaRPr lang="tr-TR" dirty="0"/>
          </a:p>
        </p:txBody>
      </p:sp>
      <p:pic>
        <p:nvPicPr>
          <p:cNvPr id="9218" name="Picture 2" descr="C:\Documents and Settings\REHBERLİK\Belgelerim\Resimlerim\2BCAMZBXS6CA56AYGGCAPVDATGCAA86XEGCA3L51OSCA9QXDHBCAPQT3KHCAAN56DSCAY5YU5BCARNUZK6CA50BCRVCAUPW6AJCAW33GQHCAT9GON2CAJI1AAECA0ZD7HBCASP33L5CAL4J781CA4JP94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625636"/>
            <a:ext cx="183431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Documents and Settings\REHBERLİK\Belgelerim\Resimlerim\V2CAWOEE7NCA6XG8QWCAJS9Q5PCA4ADBDFCAZV0TX7CADQH976CAPUDZ24CACI5WP7CA2DSVVDCAYIEWKSCA6NP89WCAZWW793CALRSTFWCA9OHTGCCAHRQP5BCAOJBIMVCA62KAOMCA464O7VCA7Z4EO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221088"/>
            <a:ext cx="3096344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Documents and Settings\REHBERLİK\Belgelerim\Resimlerim\10CAHEUHOZCATZAJN4CABRZBJMCAOPAZB7CAIJHLN1CATHGEVDCAO073Y4CA312HLKCAA0SPL9CAXQK6YWCALB7BRYCA9ZWI81CAD83IBJCAMTB9SXCAKQB1ABCA1M3DGGCA924QLNCA6KI3WMCAOE0XP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653136"/>
            <a:ext cx="288032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66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body"/>
          </p:nvPr>
        </p:nvSpPr>
        <p:spPr>
          <a:xfrm>
            <a:off x="457200" y="620713"/>
            <a:ext cx="8229600" cy="5505450"/>
          </a:xfrm>
        </p:spPr>
        <p:txBody>
          <a:bodyPr anchor="t"/>
          <a:lstStyle/>
          <a:p>
            <a:pPr marL="342900" indent="-341313" algn="l" eaLnBrk="1" hangingPunct="1">
              <a:spcBef>
                <a:spcPts val="8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tr-TR" sz="3200" b="1" dirty="0" smtClean="0"/>
          </a:p>
          <a:p>
            <a:pPr marL="342900" indent="-341313" algn="l" eaLnBrk="1" hangingPunct="1">
              <a:spcBef>
                <a:spcPts val="8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tr-TR" sz="3200" b="1" dirty="0" smtClean="0"/>
          </a:p>
          <a:p>
            <a:pPr marL="342900" indent="-341313" algn="l" eaLnBrk="1" hangingPunct="1">
              <a:spcBef>
                <a:spcPts val="8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tr-TR" sz="3200" b="1" dirty="0" smtClean="0"/>
              <a:t>   KATILIMINIZ İÇİN </a:t>
            </a:r>
          </a:p>
          <a:p>
            <a:pPr marL="342900" indent="-341313" algn="l" eaLnBrk="1" hangingPunct="1">
              <a:spcBef>
                <a:spcPts val="8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tr-TR" sz="3200" b="1" dirty="0" smtClean="0"/>
              <a:t>   TEŞEKKÜR </a:t>
            </a:r>
          </a:p>
          <a:p>
            <a:pPr marL="342900" indent="-341313" algn="l" eaLnBrk="1" hangingPunct="1">
              <a:spcBef>
                <a:spcPts val="8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tr-TR" sz="3200" b="1" dirty="0" smtClean="0"/>
              <a:t>   EDERİZ…</a:t>
            </a:r>
          </a:p>
          <a:p>
            <a:pPr marL="342900" indent="-341313" algn="l" eaLnBrk="1" hangingPunct="1">
              <a:spcBef>
                <a:spcPts val="8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tr-TR" sz="3200" b="1" dirty="0" smtClean="0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205038"/>
            <a:ext cx="3486150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934265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OLASI TEHLİKELER NELERDİR?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628800"/>
            <a:ext cx="8136904" cy="4680560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1</a:t>
            </a:r>
            <a:r>
              <a:rPr lang="tr-TR" dirty="0"/>
              <a:t>. Tanımadıkları kişilerle arkadaşlık</a:t>
            </a:r>
          </a:p>
          <a:p>
            <a:r>
              <a:rPr lang="tr-TR" dirty="0"/>
              <a:t>2. Aşırı kullanımın sebep olduğu internet bağımlılığı</a:t>
            </a:r>
          </a:p>
          <a:p>
            <a:r>
              <a:rPr lang="tr-TR" dirty="0"/>
              <a:t>3. Fiziki sağlık sorunları</a:t>
            </a:r>
          </a:p>
          <a:p>
            <a:r>
              <a:rPr lang="tr-TR" dirty="0"/>
              <a:t>4. Öfke, şiddet ve yalnızlık gibi psikolojik sorunlar</a:t>
            </a:r>
          </a:p>
          <a:p>
            <a:r>
              <a:rPr lang="tr-TR" dirty="0"/>
              <a:t>5. Şiddet ve müstehcen içerikli </a:t>
            </a:r>
            <a:r>
              <a:rPr lang="tr-TR" dirty="0" smtClean="0"/>
              <a:t>görüntüler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10242" name="Picture 2" descr="C:\Documents and Settings\REHBERLİK\Belgelerim\Resimlerim\0ZCAPEM3QLCAL7XX24CA90WG4DCAAKR114CA3NKE0OCAVT90EECAVAV3ZCCARKOZ2ACAWBEQVUCA08O1LLCA4ZUQMRCAX5PZH5CAJ0IVPWCAF70TK3CAXZDTDACAPHHIZ2CAWURFKHCA7EF405CAFUI0V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875112"/>
            <a:ext cx="3567432" cy="284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Documents and Settings\REHBERLİK\Belgelerim\Resimlerim\K5CAKR8775CAMMNH3LCAYXS4SACAQ4U5BCCA90B9IGCAXI2HCQCAZGK72DCALGT7T5CAU44J1VCA250OALCAZI36DYCAU5758HCAY4AXY5CABZW883CA6L8SJ5CAOHY3KSCALYFKCSCAP8RIPXCA8T470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8" y="4077072"/>
            <a:ext cx="2846897" cy="259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64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620689"/>
            <a:ext cx="8496944" cy="5688672"/>
          </a:xfrm>
        </p:spPr>
        <p:txBody>
          <a:bodyPr>
            <a:normAutofit/>
          </a:bodyPr>
          <a:lstStyle/>
          <a:p>
            <a:pPr marL="982980" lvl="1" indent="-342900">
              <a:defRPr/>
            </a:pPr>
            <a:r>
              <a:rPr lang="tr-TR" sz="2400" dirty="0" smtClean="0"/>
              <a:t>6.Müstehcen </a:t>
            </a:r>
            <a:r>
              <a:rPr lang="tr-TR" sz="2400" dirty="0"/>
              <a:t>yayın ya da şiddet içeren internet sitelerine tesadüfen ve kolaylıkla girebiliyor olması, </a:t>
            </a:r>
          </a:p>
          <a:p>
            <a:pPr marL="982980" lvl="1" indent="-342900">
              <a:defRPr/>
            </a:pPr>
            <a:r>
              <a:rPr lang="tr-TR" sz="2400" dirty="0" smtClean="0"/>
              <a:t>7.Yaşına </a:t>
            </a:r>
            <a:r>
              <a:rPr lang="tr-TR" sz="2400" dirty="0"/>
              <a:t>uygun olmayan görüntülerle karşılaşıyor olması, </a:t>
            </a:r>
          </a:p>
          <a:p>
            <a:pPr marL="982980" lvl="1" indent="-342900">
              <a:defRPr/>
            </a:pPr>
            <a:r>
              <a:rPr lang="tr-TR" sz="2400" dirty="0" smtClean="0"/>
              <a:t>8.Kimliği </a:t>
            </a:r>
            <a:r>
              <a:rPr lang="tr-TR" sz="2400" dirty="0"/>
              <a:t>belirsiz ve tehlikeli kişilerce kandırılma ya da taciz edilme ihtimali </a:t>
            </a:r>
            <a:r>
              <a:rPr lang="tr-TR" sz="2400" dirty="0" smtClean="0"/>
              <a:t>tüm </a:t>
            </a:r>
            <a:r>
              <a:rPr lang="tr-TR" sz="2400" dirty="0"/>
              <a:t>yaşantılarını etkileyecek ve kalıcı izler bırakacak sonuçlar doğurabilmektedir. </a:t>
            </a:r>
            <a:endParaRPr lang="tr-TR" sz="2400" dirty="0" smtClean="0"/>
          </a:p>
          <a:p>
            <a:pPr marL="982980" lvl="1" indent="-342900">
              <a:defRPr/>
            </a:pPr>
            <a:endParaRPr lang="tr-TR" sz="2400" dirty="0"/>
          </a:p>
          <a:p>
            <a:pPr marL="982980" lvl="1" indent="-342900">
              <a:defRPr/>
            </a:pPr>
            <a:endParaRPr lang="tr-TR" sz="2400" dirty="0"/>
          </a:p>
          <a:p>
            <a:endParaRPr lang="tr-TR" dirty="0"/>
          </a:p>
        </p:txBody>
      </p:sp>
      <p:pic>
        <p:nvPicPr>
          <p:cNvPr id="1027" name="Picture 3" descr="C:\Documents and Settings\REHBERLİK\Belgelerim\Resimlerim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717032"/>
            <a:ext cx="7056784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11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ÇOCUĞUNUZUN BİLMESİ GEREKENLER NELERDİR?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700808"/>
            <a:ext cx="8496944" cy="3888432"/>
          </a:xfrm>
        </p:spPr>
        <p:txBody>
          <a:bodyPr>
            <a:normAutofit/>
          </a:bodyPr>
          <a:lstStyle/>
          <a:p>
            <a:r>
              <a:rPr lang="tr-TR" dirty="0"/>
              <a:t>1. İnternette tanımadıkları kişilerden gelen arkadaşlık tekliflerine hayır demeyi</a:t>
            </a:r>
          </a:p>
          <a:p>
            <a:r>
              <a:rPr lang="tr-TR" dirty="0"/>
              <a:t>2. Hoşlanmadıkları bir durumu sizinle paylaşmaları gerektiğini</a:t>
            </a:r>
          </a:p>
          <a:p>
            <a:r>
              <a:rPr lang="tr-TR" dirty="0"/>
              <a:t>3. İnternet üzerinden gelen cazip, fakat aldatıcı teklifleri reddetmeyi</a:t>
            </a:r>
          </a:p>
          <a:p>
            <a:r>
              <a:rPr lang="tr-TR" dirty="0"/>
              <a:t>4. İnternetin gerçek hayattan çok farklı olduğunu</a:t>
            </a:r>
          </a:p>
          <a:p>
            <a:r>
              <a:rPr lang="tr-TR" dirty="0"/>
              <a:t>5. Hayatın sadece İnternetten ibaret </a:t>
            </a:r>
            <a:r>
              <a:rPr lang="tr-TR" dirty="0" smtClean="0"/>
              <a:t>olmadığını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11266" name="Picture 2" descr="C:\Documents and Settings\REHBERLİK\Belgelerim\Resimlerim\6KCAMB16ALCAHK2UI6CAK58DB7CAOCH9JCCADBOPHVCAA9S39RCAG4G9ZJCAEOEHWNCASNXJ66CAEI1W5SCAE1FS4FCAZSF9VLCAMFMB8OCAYECIMGCAE2KG3BCA038KPICANL033XCA4BE732CA2T1Y7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221088"/>
            <a:ext cx="4752528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45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82782" y="764704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DAVRANIŞLARI KAZANDIRMAK İÇİN ÖNCE ÖRNEK OLUN!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988840"/>
            <a:ext cx="8136904" cy="4320520"/>
          </a:xfrm>
        </p:spPr>
        <p:txBody>
          <a:bodyPr>
            <a:normAutofit/>
          </a:bodyPr>
          <a:lstStyle/>
          <a:p>
            <a:r>
              <a:rPr lang="tr-TR" dirty="0"/>
              <a:t>1. İnternet kuralları belirleyin ve bunlara önce siz uyun.</a:t>
            </a:r>
          </a:p>
          <a:p>
            <a:r>
              <a:rPr lang="tr-TR" dirty="0"/>
              <a:t>2. Çocuklarınızla aranızda aile sözleşmesi imzalayın ve uygulayın. </a:t>
            </a:r>
            <a:endParaRPr lang="tr-TR" dirty="0" smtClean="0"/>
          </a:p>
          <a:p>
            <a:r>
              <a:rPr lang="tr-TR" dirty="0" smtClean="0"/>
              <a:t>3</a:t>
            </a:r>
            <a:r>
              <a:rPr lang="tr-TR" dirty="0"/>
              <a:t>. Belirlediğiniz İnternet kullanım zamanına siz de riayet edin.</a:t>
            </a:r>
          </a:p>
          <a:p>
            <a:r>
              <a:rPr lang="tr-TR" dirty="0"/>
              <a:t>4. İnternet dışında aile içi aktiviteler düzenleyin.</a:t>
            </a:r>
          </a:p>
          <a:p>
            <a:r>
              <a:rPr lang="tr-TR" dirty="0"/>
              <a:t>5. Çocuğunuzun en iyi ve en güvenilir arkadaşı siz olun.</a:t>
            </a: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12290" name="Picture 2" descr="C:\Documents and Settings\REHBERLİK\Belgelerim\Resimlerim\MUCAN5QS9BCARQ00XRCA192QTHCAM91I17CA9FXCHCCAEJ2R4NCAU35LHRCAIAQFOMCA9T03T6CALYTB8ICAE39X8FCAF8EA01CAS2085TCA65ZNRHCAINTHNOCAMWIT71CALCZBLCCA784TU8CA66PZZ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382" y="4310638"/>
            <a:ext cx="4446021" cy="251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Documents and Settings\REHBERLİK\Belgelerim\Resimlerim\7PCA26OVHICAMS2P6XCA5VQRZNCA3SNFU0CADRWFJCCAVM662GCA9D6W6DCA683RO6CAAG6XIRCA7DRP11CAKVIDZACANLQNB9CAF3NYDOCAUK42KQCACTJQJRCA2UC3ELCAWD5932CAODNZV7CA68K64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10638"/>
            <a:ext cx="4332878" cy="251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58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315200" cy="1154097"/>
          </a:xfrm>
        </p:spPr>
        <p:txBody>
          <a:bodyPr>
            <a:noAutofit/>
          </a:bodyPr>
          <a:lstStyle/>
          <a:p>
            <a:r>
              <a:rPr lang="tr-TR" b="1" dirty="0" smtClean="0"/>
              <a:t>SOSYAL AĞLARA DİKKAT!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700808"/>
            <a:ext cx="8136904" cy="5157191"/>
          </a:xfrm>
        </p:spPr>
        <p:txBody>
          <a:bodyPr>
            <a:normAutofit/>
          </a:bodyPr>
          <a:lstStyle/>
          <a:p>
            <a:r>
              <a:rPr lang="tr-TR" dirty="0"/>
              <a:t>1. Çocuğunuz bu sitelere (</a:t>
            </a:r>
            <a:r>
              <a:rPr lang="tr-TR" dirty="0" err="1"/>
              <a:t>örn</a:t>
            </a:r>
            <a:r>
              <a:rPr lang="tr-TR" dirty="0"/>
              <a:t>. </a:t>
            </a:r>
            <a:r>
              <a:rPr lang="tr-TR" dirty="0" err="1"/>
              <a:t>facebook</a:t>
            </a:r>
            <a:r>
              <a:rPr lang="tr-TR" dirty="0"/>
              <a:t>) üye ise, sizde üye olup onun arkadaşı olun.</a:t>
            </a:r>
          </a:p>
          <a:p>
            <a:r>
              <a:rPr lang="tr-TR" dirty="0"/>
              <a:t>2. Profillerindeki gizlilik ayarlarını yapmasını sağlayın.</a:t>
            </a:r>
          </a:p>
          <a:p>
            <a:r>
              <a:rPr lang="tr-TR" dirty="0"/>
              <a:t>3. Tam isim, adres, telefon, okul, özel fotoğraflarını paylaşmamasını söyleyin.</a:t>
            </a:r>
          </a:p>
          <a:p>
            <a:r>
              <a:rPr lang="tr-TR" dirty="0"/>
              <a:t>4. Tanımadıkları kişileri arkadaş listelerine eklememelerini söyleyin.</a:t>
            </a:r>
          </a:p>
          <a:p>
            <a:r>
              <a:rPr lang="tr-TR" dirty="0"/>
              <a:t>5. Arkadaşı olarak kimlerle arkadaşlık ettiğini aralıklarla kontrol edin</a:t>
            </a:r>
          </a:p>
          <a:p>
            <a:r>
              <a:rPr lang="tr-TR" dirty="0"/>
              <a:t> </a:t>
            </a:r>
          </a:p>
          <a:p>
            <a:endParaRPr lang="tr-TR" dirty="0"/>
          </a:p>
        </p:txBody>
      </p:sp>
      <p:pic>
        <p:nvPicPr>
          <p:cNvPr id="13314" name="Picture 2" descr="C:\Documents and Settings\REHBERLİK\Belgelerim\Resimlerim\Z4CAQXP101CANHZ0RGCACKP49PCAM3NQUMCAFQYKN0CA62LDOHCA9FNCOBCAVJIWQ1CAOH4A6VCA74WCUCCABNGC6QCABLT3E4CAYRH5HWCA1ZRR04CA9KQ5LBCASGCK2ECAYZJV3FCAOFF9ABCAJ3XMQ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632" y="4407008"/>
            <a:ext cx="3312368" cy="2450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52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786210"/>
          </a:xfrm>
        </p:spPr>
        <p:txBody>
          <a:bodyPr>
            <a:noAutofit/>
          </a:bodyPr>
          <a:lstStyle/>
          <a:p>
            <a:r>
              <a:rPr lang="tr-TR" sz="2800" b="1" dirty="0" smtClean="0"/>
              <a:t>ÇOCUK CİNSEL İSTİSMARA UĞRADIĞINI (YA DA BU EYLEMİN SÜREKLİLİK ARZETTİĞİNİ) AÇIĞA VURURSA NE YAPABİLİRSİNİZ?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 </a:t>
            </a:r>
            <a:r>
              <a:rPr lang="tr-TR" sz="2800" dirty="0" smtClean="0"/>
              <a:t>Eğer </a:t>
            </a:r>
            <a:r>
              <a:rPr lang="tr-TR" sz="2800" dirty="0"/>
              <a:t>çocuk istismarı açıklarsa, soğukkanlılığınızı korumanız son derece önemlidir, onu dikkatli dinleyin, ASLA çocuğu bundan dolayı suçlamayın. </a:t>
            </a:r>
            <a:r>
              <a:rPr lang="tr-TR" sz="2800"/>
              <a:t>Kendisine </a:t>
            </a:r>
            <a:r>
              <a:rPr lang="tr-TR" sz="2800" smtClean="0"/>
              <a:t>teşekkür </a:t>
            </a:r>
            <a:r>
              <a:rPr lang="tr-TR" sz="2800" dirty="0"/>
              <a:t>edin ve kendisine desteğinizin tam olduğuna dair çocuğa güven verin. Derhal yardım için aramayı unutmayınız.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619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15200" cy="1730161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NERELERE BAŞVURABİLİRSİNİZ</a:t>
            </a:r>
            <a:r>
              <a:rPr lang="tr-TR" b="1" dirty="0" smtClean="0"/>
              <a:t>??</a:t>
            </a:r>
            <a:r>
              <a:rPr lang="tr-TR" b="1" dirty="0">
                <a:solidFill>
                  <a:schemeClr val="bg1"/>
                </a:solidFill>
              </a:rPr>
              <a:t/>
            </a:r>
            <a:br>
              <a:rPr lang="tr-TR" b="1" dirty="0">
                <a:solidFill>
                  <a:schemeClr val="bg1"/>
                </a:solidFill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772816"/>
            <a:ext cx="8424936" cy="4896544"/>
          </a:xfrm>
        </p:spPr>
        <p:txBody>
          <a:bodyPr>
            <a:normAutofit fontScale="25000" lnSpcReduction="20000"/>
          </a:bodyPr>
          <a:lstStyle/>
          <a:p>
            <a:r>
              <a:rPr lang="tr-TR" sz="9600" dirty="0"/>
              <a:t>Yakınızda ya da çevrenizde herhangi bir çocuğun ihmal ya da istismara maruz kaldığını düşünüyorsanız;</a:t>
            </a:r>
          </a:p>
          <a:p>
            <a:r>
              <a:rPr lang="tr-TR" sz="9600" dirty="0" smtClean="0"/>
              <a:t>Rehberlik ve Psikolojik Danışma Servisine</a:t>
            </a:r>
            <a:endParaRPr lang="tr-TR" sz="9600" dirty="0"/>
          </a:p>
          <a:p>
            <a:r>
              <a:rPr lang="tr-TR" sz="9600" dirty="0"/>
              <a:t>Sosyal Hizmetler ve Çocuk Esirgeme Kurumu İl Müdürlükleri</a:t>
            </a:r>
          </a:p>
          <a:p>
            <a:r>
              <a:rPr lang="tr-TR" sz="9600" dirty="0" smtClean="0"/>
              <a:t>Baroların </a:t>
            </a:r>
            <a:r>
              <a:rPr lang="tr-TR" sz="9600" dirty="0"/>
              <a:t>Çocuk Hakları Merkezleri</a:t>
            </a:r>
          </a:p>
          <a:p>
            <a:r>
              <a:rPr lang="tr-TR" sz="9600" dirty="0" smtClean="0"/>
              <a:t> </a:t>
            </a:r>
            <a:r>
              <a:rPr lang="tr-TR" sz="9600" dirty="0"/>
              <a:t>Emniyet Müdürlüğü Çocuk Polisi Şubeleri</a:t>
            </a:r>
          </a:p>
          <a:p>
            <a:r>
              <a:rPr lang="tr-TR" sz="9600" dirty="0" smtClean="0"/>
              <a:t> </a:t>
            </a:r>
            <a:r>
              <a:rPr lang="tr-TR" sz="9600" dirty="0"/>
              <a:t>Hastaneler bünyesindeki Çocuk Koruma Merkezi/Birimleri</a:t>
            </a:r>
          </a:p>
          <a:p>
            <a:r>
              <a:rPr lang="tr-TR" sz="9600" dirty="0" smtClean="0"/>
              <a:t> </a:t>
            </a:r>
            <a:r>
              <a:rPr lang="tr-TR" sz="9600" dirty="0"/>
              <a:t>İnsan hakları ve çocuk hakları örgütlerine</a:t>
            </a:r>
          </a:p>
          <a:p>
            <a:pPr marL="45720" indent="0">
              <a:buNone/>
            </a:pPr>
            <a:r>
              <a:rPr lang="tr-TR" sz="9600" dirty="0"/>
              <a:t>başvurabilirsiniz.</a:t>
            </a:r>
          </a:p>
          <a:p>
            <a:r>
              <a:rPr lang="tr-TR" sz="9600" dirty="0"/>
              <a:t>İletişim İçin </a:t>
            </a:r>
          </a:p>
          <a:p>
            <a:pPr marL="45720" indent="0">
              <a:buNone/>
            </a:pPr>
            <a:r>
              <a:rPr lang="tr-TR" sz="9600" dirty="0" smtClean="0"/>
              <a:t>Çocuk </a:t>
            </a:r>
            <a:r>
              <a:rPr lang="tr-TR" sz="9600" dirty="0"/>
              <a:t>İstismarını ve İhmalini Önleme Derneği </a:t>
            </a:r>
            <a:r>
              <a:rPr lang="tr-TR" sz="9600" dirty="0" smtClean="0"/>
              <a:t>    www.cocukistismarinionleme.org </a:t>
            </a:r>
            <a:endParaRPr lang="tr-TR" sz="96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074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315200" cy="1154097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CİNSEL İSTİSMARIN SUÇU NE KADARDIR?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916832"/>
            <a:ext cx="8280920" cy="4392488"/>
          </a:xfrm>
        </p:spPr>
        <p:txBody>
          <a:bodyPr/>
          <a:lstStyle/>
          <a:p>
            <a:r>
              <a:rPr lang="tr-TR" sz="2800" dirty="0" err="1"/>
              <a:t>Tck</a:t>
            </a:r>
            <a:r>
              <a:rPr lang="tr-TR" sz="2800" dirty="0"/>
              <a:t> 103.:Çocuğu </a:t>
            </a:r>
            <a:r>
              <a:rPr lang="tr-TR" sz="2800" b="1" dirty="0"/>
              <a:t>cinsel</a:t>
            </a:r>
            <a:r>
              <a:rPr lang="tr-TR" sz="2800" dirty="0"/>
              <a:t> yönden </a:t>
            </a:r>
            <a:r>
              <a:rPr lang="tr-TR" sz="2800" b="1" dirty="0"/>
              <a:t>istismar</a:t>
            </a:r>
            <a:r>
              <a:rPr lang="tr-TR" sz="2800" dirty="0"/>
              <a:t> eden kişi, 8 yıldan 15 yıla kadar hapis cezası ile </a:t>
            </a:r>
            <a:br>
              <a:rPr lang="tr-TR" sz="2800" dirty="0"/>
            </a:br>
            <a:r>
              <a:rPr lang="tr-TR" sz="2800" dirty="0" smtClean="0"/>
              <a:t>cezalandırılacaktır</a:t>
            </a:r>
          </a:p>
          <a:p>
            <a:r>
              <a:rPr lang="tr-TR" sz="2800" dirty="0"/>
              <a:t>Cinsel tacizin posta, elektronik posta, internet ortamlarında teşhir suretiyle veya cep telefonu mesajları yoluyla işlenmesi durumunda verilecek cezalar, </a:t>
            </a:r>
            <a:r>
              <a:rPr lang="tr-TR" sz="2800" dirty="0">
                <a:solidFill>
                  <a:srgbClr val="FF0000"/>
                </a:solidFill>
              </a:rPr>
              <a:t>3 yıl hapis </a:t>
            </a:r>
            <a:r>
              <a:rPr lang="tr-TR" sz="2800" dirty="0"/>
              <a:t>cezası ile karşılık </a:t>
            </a:r>
            <a:r>
              <a:rPr lang="tr-TR" sz="2800" dirty="0" smtClean="0"/>
              <a:t>bulur.</a:t>
            </a: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671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ktif">
  <a:themeElements>
    <a:clrScheme name="Perspektif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erspektif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171</TotalTime>
  <Words>255</Words>
  <Application>Microsoft Office PowerPoint</Application>
  <PresentationFormat>Ekran Gösterisi (4:3)</PresentationFormat>
  <Paragraphs>58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Perspektif</vt:lpstr>
      <vt:lpstr>İNTERNET KULLANIMINDA DİKKAT EDİLMESİ GEREKENLER NELERDİR?</vt:lpstr>
      <vt:lpstr>OLASI TEHLİKELER NELERDİR?</vt:lpstr>
      <vt:lpstr>PowerPoint Sunusu</vt:lpstr>
      <vt:lpstr>ÇOCUĞUNUZUN BİLMESİ GEREKENLER NELERDİR?</vt:lpstr>
      <vt:lpstr>DAVRANIŞLARI KAZANDIRMAK İÇİN ÖNCE ÖRNEK OLUN!</vt:lpstr>
      <vt:lpstr>SOSYAL AĞLARA DİKKAT!</vt:lpstr>
      <vt:lpstr>ÇOCUK CİNSEL İSTİSMARA UĞRADIĞINI (YA DA BU EYLEMİN SÜREKLİLİK ARZETTİĞİNİ) AÇIĞA VURURSA NE YAPABİLİRSİNİZ? </vt:lpstr>
      <vt:lpstr>NERELERE BAŞVURABİLİRSİNİZ?? </vt:lpstr>
      <vt:lpstr>CİNSEL İSTİSMARIN SUÇU NE KADARDIR?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İNTERNET ORTAMINDAKİ ÇOCUKLARDA CİNSEL İSTİSMAR</dc:title>
  <dc:creator>cansu yiğit</dc:creator>
  <cp:lastModifiedBy>Cansu Yiğit</cp:lastModifiedBy>
  <cp:revision>19</cp:revision>
  <dcterms:modified xsi:type="dcterms:W3CDTF">2016-03-31T08:50:01Z</dcterms:modified>
</cp:coreProperties>
</file>